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9" r:id="rId5"/>
    <p:sldId id="268" r:id="rId6"/>
    <p:sldId id="286" r:id="rId7"/>
    <p:sldId id="287" r:id="rId8"/>
    <p:sldId id="288" r:id="rId9"/>
    <p:sldId id="289" r:id="rId10"/>
    <p:sldId id="290" r:id="rId11"/>
    <p:sldId id="283" r:id="rId12"/>
    <p:sldId id="28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44" autoAdjust="0"/>
    <p:restoredTop sz="78781" autoAdjust="0"/>
  </p:normalViewPr>
  <p:slideViewPr>
    <p:cSldViewPr snapToGrid="0">
      <p:cViewPr varScale="1">
        <p:scale>
          <a:sx n="87" d="100"/>
          <a:sy n="87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6E041-184E-4208-9E69-91CCC76E7D6E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A628A-6A2C-4470-88F4-0C04C5A52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15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08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E4F8CE-49C1-43FE-8F4D-F3E406D1D1B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9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145115-A29C-44D8-A835-BB5AEB9FE67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27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1BFCB-630F-4270-923E-71B0595F302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54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5B74FA-865C-488C-8B5F-110D40782C1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3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35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60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35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81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52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80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7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5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89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1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8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40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87010" y="832153"/>
            <a:ext cx="4256863" cy="69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7248129" y="839135"/>
            <a:ext cx="435287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12192000" cy="932723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-27384"/>
            <a:ext cx="2272415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blinds dir="vert"/>
      </p:transition>
    </mc:Choice>
    <mc:Fallback xmlns="">
      <p:transition advClick="0" advTm="0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3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blinds dir="vert"/>
      </p:transition>
    </mc:Choice>
    <mc:Fallback xmlns="">
      <p:transition advClick="0" advTm="0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70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cover dir="rd"/>
      </p:transition>
    </mc:Choice>
    <mc:Fallback xmlns="">
      <p:transition advTm="0">
        <p:cover dir="r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180"/>
          <p:cNvGrpSpPr/>
          <p:nvPr userDrawn="1"/>
        </p:nvGrpSpPr>
        <p:grpSpPr>
          <a:xfrm>
            <a:off x="815414" y="836713"/>
            <a:ext cx="10561173" cy="60959"/>
            <a:chOff x="3060700" y="4724400"/>
            <a:chExt cx="5955507" cy="314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4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push dir="u"/>
      </p:transition>
    </mc:Choice>
    <mc:Fallback xmlns="">
      <p:transition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2020/5/4</a:t>
            </a:fld>
            <a:endParaRPr lang="zh-CN" altLang="en-US" sz="1867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8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9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35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65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2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7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0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EA618-D4F6-4EDB-97D7-53E6570360ED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628B2-DB23-4734-8AAB-65CBD02F2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51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4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p14:dur="10" advTm="0">
        <p:pull/>
      </p:transition>
    </mc:Choice>
    <mc:Fallback xmlns="">
      <p:transition advTm="0">
        <p:pull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69" y="-90960"/>
            <a:ext cx="2974047" cy="2973644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3590" y="2791416"/>
            <a:ext cx="8268048" cy="861736"/>
          </a:xfrm>
          <a:prstGeom prst="rect">
            <a:avLst/>
          </a:prstGeom>
          <a:noFill/>
        </p:spPr>
        <p:txBody>
          <a:bodyPr wrap="square" lIns="121884" tIns="60941" rIns="121884" bIns="60941" rtlCol="0">
            <a:spAutoFit/>
          </a:bodyPr>
          <a:lstStyle/>
          <a:p>
            <a:pPr algn="ctr" defTabSz="1219170"/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</a:t>
            </a:r>
            <a:r>
              <a:rPr lang="en-US" altLang="zh-CN" sz="4800" b="1" dirty="0" err="1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800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莞工”客户端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3798" y="3874272"/>
            <a:ext cx="20087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姓名：林添福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9040" y="-1247405"/>
            <a:ext cx="812800" cy="812800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>
          <a:xfrm>
            <a:off x="0" y="6324601"/>
            <a:ext cx="12192000" cy="539751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>
              <a:defRPr/>
            </a:pPr>
            <a:endParaRPr lang="zh-CN" altLang="en-US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BD6122-85E5-5240-AF6D-C6869C55D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21" y="504421"/>
            <a:ext cx="1902541" cy="190254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2CF03151-D405-A442-A092-2BB6C5047DC5}"/>
              </a:ext>
            </a:extLst>
          </p:cNvPr>
          <p:cNvSpPr txBox="1"/>
          <p:nvPr/>
        </p:nvSpPr>
        <p:spPr>
          <a:xfrm>
            <a:off x="3488266" y="4462583"/>
            <a:ext cx="46463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专业班级：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5EE48C4-08C1-F743-AF1A-4E5422D127BD}"/>
              </a:ext>
            </a:extLst>
          </p:cNvPr>
          <p:cNvSpPr txBox="1"/>
          <p:nvPr/>
        </p:nvSpPr>
        <p:spPr>
          <a:xfrm>
            <a:off x="6502466" y="3874272"/>
            <a:ext cx="313937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201641402126</a:t>
            </a:r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F9477CF-B6AF-2340-BF92-E74CC16D6EC3}"/>
              </a:ext>
            </a:extLst>
          </p:cNvPr>
          <p:cNvSpPr txBox="1"/>
          <p:nvPr/>
        </p:nvSpPr>
        <p:spPr>
          <a:xfrm>
            <a:off x="3739064" y="5073394"/>
            <a:ext cx="355939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1867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指导老师：潘晓衡 高级工程师　</a:t>
            </a:r>
            <a:endParaRPr lang="en-US" altLang="zh-CN" sz="1867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887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 bwMode="auto">
          <a:xfrm>
            <a:off x="318503" y="889699"/>
            <a:ext cx="10949516" cy="5178881"/>
            <a:chOff x="395536" y="850792"/>
            <a:chExt cx="8211288" cy="3883893"/>
          </a:xfrm>
        </p:grpSpPr>
        <p:sp>
          <p:nvSpPr>
            <p:cNvPr id="64" name="TextBox 30"/>
            <p:cNvSpPr txBox="1"/>
            <p:nvPr/>
          </p:nvSpPr>
          <p:spPr>
            <a:xfrm>
              <a:off x="708241" y="850792"/>
              <a:ext cx="138534" cy="31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endParaRPr lang="zh-CN" altLang="en-US" sz="2133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TextBox 29"/>
            <p:cNvSpPr txBox="1"/>
            <p:nvPr/>
          </p:nvSpPr>
          <p:spPr>
            <a:xfrm>
              <a:off x="395536" y="1203193"/>
              <a:ext cx="8211288" cy="35314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latinLnBrk="1"/>
              <a:r>
                <a:rPr lang="en-US" altLang="zh-CN" sz="2000" dirty="0"/>
                <a:t>[1]</a:t>
              </a:r>
              <a:r>
                <a:rPr lang="zh-CN" altLang="zh-CN" sz="2000" dirty="0"/>
                <a:t>彭英杰</a:t>
              </a:r>
              <a:r>
                <a:rPr lang="en-US" altLang="zh-CN" sz="2000" dirty="0"/>
                <a:t>.</a:t>
              </a:r>
              <a:r>
                <a:rPr lang="zh-CN" altLang="zh-CN" sz="2000" dirty="0"/>
                <a:t>浅析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应用开发——以</a:t>
              </a:r>
              <a:r>
                <a:rPr lang="en-US" altLang="zh-CN" sz="2000" dirty="0"/>
                <a:t>QA</a:t>
              </a:r>
              <a:r>
                <a:rPr lang="zh-CN" altLang="zh-CN" sz="2000" dirty="0"/>
                <a:t>项目为例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软件工程</a:t>
              </a:r>
              <a:r>
                <a:rPr lang="en-US" altLang="zh-CN" sz="2000" dirty="0"/>
                <a:t>,2018,21(09):8-10.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[2]</a:t>
              </a:r>
              <a:r>
                <a:rPr lang="zh-CN" altLang="zh-CN" sz="2000" dirty="0"/>
                <a:t>黄浏展</a:t>
              </a:r>
              <a:r>
                <a:rPr lang="en-US" altLang="zh-CN" sz="2000" dirty="0"/>
                <a:t>.iOS</a:t>
              </a:r>
              <a:r>
                <a:rPr lang="zh-CN" altLang="zh-CN" sz="2000" dirty="0"/>
                <a:t>开发中多线程技术的研究和实践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软件工程</a:t>
              </a:r>
              <a:r>
                <a:rPr lang="en-US" altLang="zh-CN" sz="2000" dirty="0"/>
                <a:t>,2018,21(11):38-41.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[3]</a:t>
              </a:r>
              <a:r>
                <a:rPr lang="zh-CN" altLang="zh-CN" sz="2000" dirty="0"/>
                <a:t>喻晓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陆澄澹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黄秋霞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刘健</a:t>
              </a:r>
              <a:r>
                <a:rPr lang="en-US" altLang="zh-CN" sz="2000" dirty="0"/>
                <a:t>.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的项目工时管理客户端的设计与实现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计算机时代</a:t>
              </a:r>
              <a:r>
                <a:rPr lang="en-US" altLang="zh-CN" sz="2000" dirty="0"/>
                <a:t>,2018(10):22-25.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[4]</a:t>
              </a:r>
              <a:r>
                <a:rPr lang="zh-CN" altLang="zh-CN" sz="2000" dirty="0"/>
                <a:t>刘筱琪</a:t>
              </a:r>
              <a:r>
                <a:rPr lang="en-US" altLang="zh-CN" sz="2000" dirty="0"/>
                <a:t>. 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平台的应用安全性研究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南昌大学</a:t>
              </a:r>
              <a:r>
                <a:rPr lang="en-US" altLang="zh-CN" sz="2000" dirty="0"/>
                <a:t>,2018.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[5]</a:t>
              </a:r>
              <a:r>
                <a:rPr lang="zh-CN" altLang="zh-CN" sz="2000" dirty="0"/>
                <a:t>汤奇</a:t>
              </a:r>
              <a:r>
                <a:rPr lang="en-US" altLang="zh-CN" sz="2000" dirty="0"/>
                <a:t>. 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平台的图片分享应用软件优化方案的设计与实现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东南大学</a:t>
              </a:r>
              <a:r>
                <a:rPr lang="en-US" altLang="zh-CN" sz="2000" dirty="0"/>
                <a:t>,2018.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  <a:p>
              <a:pPr latinLnBrk="1"/>
              <a:r>
                <a:rPr lang="en-US" altLang="zh-CN" sz="2000" dirty="0"/>
                <a:t>[6]</a:t>
              </a:r>
              <a:r>
                <a:rPr lang="zh-CN" altLang="zh-CN" sz="2000" dirty="0"/>
                <a:t>王娟</a:t>
              </a:r>
              <a:r>
                <a:rPr lang="en-US" altLang="zh-CN" sz="2000" dirty="0"/>
                <a:t>. iOS</a:t>
              </a:r>
              <a:r>
                <a:rPr lang="zh-CN" altLang="zh-CN" sz="2000" dirty="0"/>
                <a:t>平台应用程序攻防技术的研究与应用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南昌航空大学</a:t>
              </a:r>
              <a:r>
                <a:rPr lang="en-US" altLang="zh-CN" sz="2000" dirty="0"/>
                <a:t>,2018.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[7]</a:t>
              </a:r>
              <a:r>
                <a:rPr lang="zh-CN" altLang="zh-CN" sz="2000" dirty="0"/>
                <a:t>罗洁</a:t>
              </a:r>
              <a:r>
                <a:rPr lang="en-US" altLang="zh-CN" sz="2000" dirty="0"/>
                <a:t>. 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的流式架构库的研究实现与应用验证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北京邮电大学</a:t>
              </a:r>
              <a:r>
                <a:rPr lang="en-US" altLang="zh-CN" sz="2000" dirty="0"/>
                <a:t>,2018.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[8]</a:t>
              </a:r>
              <a:r>
                <a:rPr lang="zh-CN" altLang="zh-CN" sz="2000" dirty="0"/>
                <a:t>贺宇轩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孟魁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刘功申</a:t>
              </a:r>
              <a:r>
                <a:rPr lang="en-US" altLang="zh-CN" sz="2000" dirty="0"/>
                <a:t>,</a:t>
              </a:r>
              <a:r>
                <a:rPr lang="zh-CN" altLang="zh-CN" sz="2000" dirty="0"/>
                <a:t>徐林</a:t>
              </a:r>
              <a:r>
                <a:rPr lang="en-US" altLang="zh-CN" sz="2000" dirty="0"/>
                <a:t>.iOS</a:t>
              </a:r>
              <a:r>
                <a:rPr lang="zh-CN" altLang="zh-CN" sz="2000" dirty="0"/>
                <a:t>系统数据安全分析与加固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通信技术</a:t>
              </a:r>
              <a:r>
                <a:rPr lang="en-US" altLang="zh-CN" sz="2000" dirty="0"/>
                <a:t>,2014,47(06):668-673.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[9]</a:t>
              </a:r>
              <a:r>
                <a:rPr lang="zh-CN" altLang="zh-CN" sz="2000" dirty="0"/>
                <a:t>严小金</a:t>
              </a:r>
              <a:r>
                <a:rPr lang="en-US" altLang="zh-CN" sz="2000" dirty="0"/>
                <a:t>. </a:t>
              </a:r>
              <a:r>
                <a:rPr lang="zh-CN" altLang="zh-CN" sz="2000" dirty="0"/>
                <a:t>移动支付系统中客户端与支付平台安全性研究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武汉理工大学</a:t>
              </a:r>
              <a:r>
                <a:rPr lang="en-US" altLang="zh-CN" sz="2000" dirty="0"/>
                <a:t>,2014.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[10]</a:t>
              </a:r>
              <a:r>
                <a:rPr lang="zh-CN" altLang="zh-CN" sz="2000" dirty="0"/>
                <a:t>陈佳霖</a:t>
              </a:r>
              <a:r>
                <a:rPr lang="en-US" altLang="zh-CN" sz="2000" dirty="0"/>
                <a:t>. iOS</a:t>
              </a:r>
              <a:r>
                <a:rPr lang="zh-CN" altLang="zh-CN" sz="2000" dirty="0"/>
                <a:t>平台应用程序安全性研究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上海交通大学</a:t>
              </a:r>
              <a:r>
                <a:rPr lang="en-US" altLang="zh-CN" sz="2000" dirty="0"/>
                <a:t>,2014.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[11]</a:t>
              </a:r>
              <a:r>
                <a:rPr lang="zh-CN" altLang="zh-CN" sz="2000" dirty="0"/>
                <a:t>张永</a:t>
              </a:r>
              <a:r>
                <a:rPr lang="en-US" altLang="zh-CN" sz="2000" dirty="0"/>
                <a:t>.</a:t>
              </a:r>
              <a:r>
                <a:rPr lang="zh-CN" altLang="zh-CN" sz="2000" dirty="0"/>
                <a:t>基于</a:t>
              </a:r>
              <a:r>
                <a:rPr lang="en-US" altLang="zh-CN" sz="2000" dirty="0" err="1"/>
                <a:t>ios</a:t>
              </a:r>
              <a:r>
                <a:rPr lang="zh-CN" altLang="zh-CN" sz="2000" dirty="0"/>
                <a:t>系统的手机</a:t>
              </a:r>
              <a:r>
                <a:rPr lang="en-US" altLang="zh-CN" sz="2000" dirty="0"/>
                <a:t>App</a:t>
              </a:r>
              <a:r>
                <a:rPr lang="zh-CN" altLang="zh-CN" sz="2000" dirty="0"/>
                <a:t>前端设计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数字通信世界</a:t>
              </a:r>
              <a:r>
                <a:rPr lang="en-US" altLang="zh-CN" sz="2000" dirty="0"/>
                <a:t>,2018(12):60-120.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[12]</a:t>
              </a:r>
              <a:r>
                <a:rPr lang="zh-CN" altLang="zh-CN" sz="2000" dirty="0"/>
                <a:t>毛丰</a:t>
              </a:r>
              <a:r>
                <a:rPr lang="en-US" altLang="zh-CN" sz="2000" dirty="0"/>
                <a:t>.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Unreal Engine</a:t>
              </a:r>
              <a:r>
                <a:rPr lang="zh-CN" altLang="zh-CN" sz="2000" dirty="0"/>
                <a:t>中</a:t>
              </a:r>
              <a:r>
                <a:rPr lang="en-US" altLang="zh-CN" sz="2000" dirty="0"/>
                <a:t>ARKIT</a:t>
              </a:r>
              <a:r>
                <a:rPr lang="zh-CN" altLang="zh-CN" sz="2000" dirty="0"/>
                <a:t>插件的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平台</a:t>
              </a:r>
              <a:r>
                <a:rPr lang="en-US" altLang="zh-CN" sz="2000" dirty="0"/>
                <a:t>AR</a:t>
              </a:r>
              <a:r>
                <a:rPr lang="zh-CN" altLang="zh-CN" sz="2000" dirty="0"/>
                <a:t>图像识别应用程序开发</a:t>
              </a:r>
              <a:r>
                <a:rPr lang="en-US" altLang="zh-CN" sz="2000" dirty="0"/>
                <a:t>[J].</a:t>
              </a:r>
              <a:r>
                <a:rPr lang="zh-CN" altLang="zh-CN" sz="2000" dirty="0"/>
                <a:t>新媒体研究</a:t>
              </a:r>
              <a:r>
                <a:rPr lang="en-US" altLang="zh-CN" sz="2000" dirty="0"/>
                <a:t>,2019,5(03):29-30.</a:t>
              </a:r>
              <a:endParaRPr lang="zh-CN" altLang="zh-CN" sz="2000" dirty="0"/>
            </a:p>
            <a:p>
              <a:pPr latinLnBrk="1"/>
              <a:r>
                <a:rPr lang="en-US" altLang="zh-CN" sz="2000" dirty="0"/>
                <a:t>[13]</a:t>
              </a:r>
              <a:r>
                <a:rPr lang="zh-CN" altLang="zh-CN" sz="2000" dirty="0"/>
                <a:t>罗嘉炜</a:t>
              </a:r>
              <a:r>
                <a:rPr lang="en-US" altLang="zh-CN" sz="2000" dirty="0"/>
                <a:t>. </a:t>
              </a:r>
              <a:r>
                <a:rPr lang="zh-CN" altLang="zh-CN" sz="2000" dirty="0"/>
                <a:t>基于</a:t>
              </a:r>
              <a:r>
                <a:rPr lang="en-US" altLang="zh-CN" sz="2000" dirty="0"/>
                <a:t>iOS</a:t>
              </a:r>
              <a:r>
                <a:rPr lang="zh-CN" altLang="zh-CN" sz="2000" dirty="0"/>
                <a:t>平台的移动学习系统设计与实现</a:t>
              </a:r>
              <a:r>
                <a:rPr lang="en-US" altLang="zh-CN" sz="2000" dirty="0"/>
                <a:t>[D].</a:t>
              </a:r>
              <a:r>
                <a:rPr lang="zh-CN" altLang="zh-CN" sz="2000" dirty="0"/>
                <a:t>广西师范大学</a:t>
              </a:r>
              <a:r>
                <a:rPr lang="en-US" altLang="zh-CN" sz="2000" dirty="0"/>
                <a:t>,2019.</a:t>
              </a:r>
              <a:endParaRPr lang="zh-CN" altLang="zh-CN" sz="2000" dirty="0"/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774714" y="234399"/>
            <a:ext cx="1790118" cy="6552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94813B-AB82-3941-B5B8-A2EF3622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" y="196448"/>
            <a:ext cx="701842" cy="7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08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8318" y="740833"/>
            <a:ext cx="4734983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en-US" altLang="zh-CN" sz="8800" dirty="0">
                <a:solidFill>
                  <a:srgbClr val="3891A7"/>
                </a:solidFill>
                <a:latin typeface="Impact" panose="020B0806030902050204" pitchFamily="34" charset="0"/>
                <a:ea typeface="黑体" panose="02010609060101010101" pitchFamily="49" charset="-122"/>
              </a:rPr>
              <a:t>THANKS!</a:t>
            </a:r>
            <a:endParaRPr lang="zh-CN" altLang="en-US" sz="8800" dirty="0">
              <a:solidFill>
                <a:srgbClr val="3891A7"/>
              </a:solidFill>
              <a:latin typeface="Impact" panose="020B0806030902050204" pitchFamily="34" charset="0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5885" y="2660652"/>
            <a:ext cx="8580967" cy="26784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zh-CN" altLang="en-US" sz="1867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         大学生活即将结束，在此，我要感谢所有教导我的老师和陪伴我一齐成长的同学，他们在我的大学生涯给予了很大的帮助。本毕业设计能够顺利完成，要特别感谢我的导师潘晓衡老师，潘晓衡老师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老师对该毕业设计研究从选题，构思到最后定稿的各个环节给予细心指引与教导</a:t>
            </a:r>
            <a:r>
              <a:rPr lang="en-US" altLang="zh-CN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,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使我得以最终完成毕业设计！</a:t>
            </a:r>
            <a:endParaRPr lang="en-US" altLang="zh-CN" sz="1867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  <a:p>
            <a:pPr defTabSz="1219170">
              <a:lnSpc>
                <a:spcPct val="150000"/>
              </a:lnSpc>
              <a:defRPr/>
            </a:pPr>
            <a:r>
              <a:rPr lang="en-US" altLang="zh-CN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        </a:t>
            </a:r>
            <a:r>
              <a: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最后，我要向百忙之中抽时间对本文进行审阅，评议和参与本人毕业设计答辩的各位老师表示感谢！</a:t>
            </a:r>
            <a:endParaRPr lang="zh-CN" altLang="en-US" sz="1867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93633" y="5450417"/>
            <a:ext cx="4064000" cy="70801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zh-CN" altLang="en-US" sz="26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2282061340"/>
      </p:ext>
    </p:extLst>
  </p:cSld>
  <p:clrMapOvr>
    <a:masterClrMapping/>
  </p:clrMapOvr>
  <p:transition spd="slow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/>
          <p:nvPr/>
        </p:nvSpPr>
        <p:spPr>
          <a:xfrm>
            <a:off x="1606274" y="1707217"/>
            <a:ext cx="841321" cy="17322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1219170"/>
            <a:r>
              <a:rPr lang="zh-CN" altLang="en-US" sz="4267" b="1" dirty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351584" y="1795587"/>
            <a:ext cx="0" cy="432048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495172" y="1864935"/>
            <a:ext cx="7200800" cy="4320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 dirty="0">
              <a:solidFill>
                <a:prstClr val="white"/>
              </a:solidFill>
              <a:latin typeface="Arial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840416" y="1795587"/>
            <a:ext cx="0" cy="432048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86336" y="3359209"/>
            <a:ext cx="21932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eaLnBrk="1" hangingPunct="1"/>
            <a:r>
              <a:rPr lang="en-US" altLang="zh-CN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Stencil" panose="040409050D0802020404" pitchFamily="82" charset="0"/>
              </a:rPr>
              <a:t>contents</a:t>
            </a:r>
            <a:endParaRPr lang="zh-CN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Stencil" panose="040409050D0802020404" pitchFamily="82" charset="0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3160090" y="3064867"/>
            <a:ext cx="28280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、研究背景和目标</a:t>
            </a:r>
          </a:p>
        </p:txBody>
      </p:sp>
      <p:sp>
        <p:nvSpPr>
          <p:cNvPr id="8" name="文本框 21"/>
          <p:cNvSpPr txBox="1"/>
          <p:nvPr/>
        </p:nvSpPr>
        <p:spPr>
          <a:xfrm>
            <a:off x="6723509" y="3064866"/>
            <a:ext cx="282801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、测试及结果分析</a:t>
            </a:r>
          </a:p>
        </p:txBody>
      </p:sp>
      <p:sp>
        <p:nvSpPr>
          <p:cNvPr id="12" name="文本框 24"/>
          <p:cNvSpPr txBox="1"/>
          <p:nvPr/>
        </p:nvSpPr>
        <p:spPr>
          <a:xfrm>
            <a:off x="3160090" y="3781860"/>
            <a:ext cx="19431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、研究内容</a:t>
            </a:r>
          </a:p>
        </p:txBody>
      </p:sp>
      <p:sp>
        <p:nvSpPr>
          <p:cNvPr id="16" name="文本框 27"/>
          <p:cNvSpPr txBox="1"/>
          <p:nvPr/>
        </p:nvSpPr>
        <p:spPr>
          <a:xfrm>
            <a:off x="6723509" y="4521110"/>
            <a:ext cx="12891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、总结</a:t>
            </a:r>
          </a:p>
        </p:txBody>
      </p:sp>
      <p:sp>
        <p:nvSpPr>
          <p:cNvPr id="20" name="文本框 30"/>
          <p:cNvSpPr txBox="1"/>
          <p:nvPr/>
        </p:nvSpPr>
        <p:spPr>
          <a:xfrm>
            <a:off x="3160365" y="4512026"/>
            <a:ext cx="3110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、客户端功能实现</a:t>
            </a:r>
          </a:p>
        </p:txBody>
      </p:sp>
      <p:sp>
        <p:nvSpPr>
          <p:cNvPr id="24" name="文本框 33"/>
          <p:cNvSpPr txBox="1"/>
          <p:nvPr/>
        </p:nvSpPr>
        <p:spPr>
          <a:xfrm>
            <a:off x="6723509" y="3780135"/>
            <a:ext cx="1904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US" altLang="zh-CN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3891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、参考文献</a:t>
            </a: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2869841" y="2878276"/>
            <a:ext cx="0" cy="22937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1499"/>
      </p:ext>
    </p:extLst>
  </p:cSld>
  <p:clrMapOvr>
    <a:masterClrMapping/>
  </p:clrMapOvr>
  <p:transition spd="slow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 bwMode="auto">
          <a:xfrm>
            <a:off x="1267411" y="3832249"/>
            <a:ext cx="10007126" cy="1776833"/>
            <a:chOff x="2963100" y="1349947"/>
            <a:chExt cx="7171030" cy="617759"/>
          </a:xfrm>
        </p:grpSpPr>
        <p:sp>
          <p:nvSpPr>
            <p:cNvPr id="13325" name="矩形 25"/>
            <p:cNvSpPr>
              <a:spLocks noChangeArrowheads="1"/>
            </p:cNvSpPr>
            <p:nvPr/>
          </p:nvSpPr>
          <p:spPr bwMode="auto">
            <a:xfrm>
              <a:off x="2971861" y="1531857"/>
              <a:ext cx="7162269" cy="43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客户端实现莞工支付，实时校园卡二维码付款，校园卡充值，校园卡提现，校园卡转账，校园卡管理，解决随身携带校园卡的问题。</a:t>
              </a:r>
            </a:p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客户端实现消息通知，校园公告推送，应用消息推送，优化校内资讯传播问题。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26" name="矩形 26"/>
            <p:cNvSpPr>
              <a:spLocks noChangeArrowheads="1"/>
            </p:cNvSpPr>
            <p:nvPr/>
          </p:nvSpPr>
          <p:spPr bwMode="auto">
            <a:xfrm>
              <a:off x="2963100" y="1349947"/>
              <a:ext cx="1272434" cy="18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/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研究目标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9965" y="304744"/>
            <a:ext cx="2616172" cy="683398"/>
          </a:xfrm>
        </p:spPr>
        <p:txBody>
          <a:bodyPr>
            <a:normAutofit/>
          </a:bodyPr>
          <a:lstStyle/>
          <a:p>
            <a:r>
              <a:rPr lang="zh-CN" altLang="en-US" sz="2133" dirty="0"/>
              <a:t>研究背景以及目标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014B06-B682-C847-A925-3400D5A7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" y="268873"/>
            <a:ext cx="607371" cy="607371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7BDF687-04EC-A849-866D-8ED66356B127}"/>
              </a:ext>
            </a:extLst>
          </p:cNvPr>
          <p:cNvGrpSpPr/>
          <p:nvPr/>
        </p:nvGrpSpPr>
        <p:grpSpPr bwMode="auto">
          <a:xfrm>
            <a:off x="1267411" y="1498601"/>
            <a:ext cx="10007126" cy="1776833"/>
            <a:chOff x="2963100" y="1349947"/>
            <a:chExt cx="7171030" cy="617759"/>
          </a:xfrm>
        </p:grpSpPr>
        <p:sp>
          <p:nvSpPr>
            <p:cNvPr id="44" name="矩形 25">
              <a:extLst>
                <a:ext uri="{FF2B5EF4-FFF2-40B4-BE49-F238E27FC236}">
                  <a16:creationId xmlns:a16="http://schemas.microsoft.com/office/drawing/2014/main" id="{C26C2D6A-743E-274D-901D-2CFB3CBB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61" y="1531857"/>
              <a:ext cx="7162269" cy="43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zh-CN" sz="2000" dirty="0"/>
                <a:t>高校办学规模的发展日益壮大，但是校园信息传达的及时性和信息交流的互动性方面</a:t>
              </a:r>
              <a:r>
                <a:rPr lang="zh-CN" altLang="en-US" sz="2000" dirty="0"/>
                <a:t>  </a:t>
              </a:r>
              <a:r>
                <a:rPr lang="zh-CN" altLang="zh-CN" sz="2000" dirty="0"/>
                <a:t>却存在着一定的局限性 </a:t>
              </a:r>
              <a:r>
                <a:rPr lang="zh-CN" altLang="en-US" sz="2000" dirty="0"/>
                <a:t>。</a:t>
              </a:r>
              <a:endParaRPr lang="en-US" altLang="zh-CN" sz="2000" dirty="0"/>
            </a:p>
            <a:p>
              <a:pPr defTabSz="1219170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dirty="0"/>
                <a:t> </a:t>
              </a:r>
              <a:r>
                <a:rPr lang="zh-CN" altLang="en-US" sz="2000" dirty="0"/>
                <a:t>高校</a:t>
              </a:r>
              <a:r>
                <a:rPr lang="zh-CN" altLang="zh-CN" sz="2000" dirty="0"/>
                <a:t>内部的资讯和生活服务等资源也仍未能得到充分利用</a:t>
              </a:r>
              <a:r>
                <a:rPr lang="zh-CN" altLang="en-US" sz="2000" dirty="0"/>
                <a:t>。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矩形 26">
              <a:extLst>
                <a:ext uri="{FF2B5EF4-FFF2-40B4-BE49-F238E27FC236}">
                  <a16:creationId xmlns:a16="http://schemas.microsoft.com/office/drawing/2014/main" id="{D61CA404-A23F-3A40-B7E5-439AB6FA3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100" y="1349947"/>
              <a:ext cx="1272434" cy="181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/>
              <a:r>
                <a:rPr lang="zh-CN" altLang="en-US" sz="28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研究背景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45008" y="1921504"/>
            <a:ext cx="2747063" cy="3638638"/>
            <a:chOff x="465977" y="1463280"/>
            <a:chExt cx="1862027" cy="2216942"/>
          </a:xfrm>
        </p:grpSpPr>
        <p:grpSp>
          <p:nvGrpSpPr>
            <p:cNvPr id="29717" name="组合 25"/>
            <p:cNvGrpSpPr/>
            <p:nvPr/>
          </p:nvGrpSpPr>
          <p:grpSpPr bwMode="auto"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18" name="文本框 29"/>
            <p:cNvSpPr txBox="1">
              <a:spLocks noChangeArrowheads="1"/>
            </p:cNvSpPr>
            <p:nvPr/>
          </p:nvSpPr>
          <p:spPr bwMode="auto">
            <a:xfrm>
              <a:off x="771062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用户登录</a:t>
              </a:r>
            </a:p>
          </p:txBody>
        </p:sp>
        <p:sp>
          <p:nvSpPr>
            <p:cNvPr id="29719" name="文本框 33"/>
            <p:cNvSpPr txBox="1">
              <a:spLocks noChangeArrowheads="1"/>
            </p:cNvSpPr>
            <p:nvPr/>
          </p:nvSpPr>
          <p:spPr bwMode="auto">
            <a:xfrm>
              <a:off x="627430" y="2064063"/>
              <a:ext cx="1612091" cy="849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通过校园中央认证账户密码登录。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通过微信授权登录。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通过访客验证登录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81090" y="1921504"/>
            <a:ext cx="2785740" cy="3638638"/>
            <a:chOff x="2582650" y="1463280"/>
            <a:chExt cx="1862027" cy="2216942"/>
          </a:xfrm>
        </p:grpSpPr>
        <p:grpSp>
          <p:nvGrpSpPr>
            <p:cNvPr id="29712" name="组合 17"/>
            <p:cNvGrpSpPr/>
            <p:nvPr/>
          </p:nvGrpSpPr>
          <p:grpSpPr bwMode="auto"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13" name="文本框 31"/>
            <p:cNvSpPr txBox="1">
              <a:spLocks noChangeArrowheads="1"/>
            </p:cNvSpPr>
            <p:nvPr/>
          </p:nvSpPr>
          <p:spPr bwMode="auto">
            <a:xfrm>
              <a:off x="2887735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莞工支付</a:t>
              </a:r>
            </a:p>
          </p:txBody>
        </p:sp>
        <p:sp>
          <p:nvSpPr>
            <p:cNvPr id="29714" name="文本框 28"/>
            <p:cNvSpPr txBox="1">
              <a:spLocks noChangeArrowheads="1"/>
            </p:cNvSpPr>
            <p:nvPr/>
          </p:nvSpPr>
          <p:spPr bwMode="auto">
            <a:xfrm>
              <a:off x="2729405" y="2064064"/>
              <a:ext cx="1568516" cy="1051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校园卡二维码付款。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校园卡微信，支付宝充值。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校园卡当面转账。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4.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校园卡微信提现。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950369" y="1907732"/>
            <a:ext cx="2733003" cy="3638640"/>
            <a:chOff x="4699324" y="1463280"/>
            <a:chExt cx="1862027" cy="2216942"/>
          </a:xfrm>
        </p:grpSpPr>
        <p:grpSp>
          <p:nvGrpSpPr>
            <p:cNvPr id="29707" name="组合 18"/>
            <p:cNvGrpSpPr/>
            <p:nvPr/>
          </p:nvGrpSpPr>
          <p:grpSpPr bwMode="auto"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08" name="文本框 30"/>
            <p:cNvSpPr txBox="1">
              <a:spLocks noChangeArrowheads="1"/>
            </p:cNvSpPr>
            <p:nvPr/>
          </p:nvSpPr>
          <p:spPr bwMode="auto">
            <a:xfrm>
              <a:off x="5004409" y="1484039"/>
              <a:ext cx="1251857" cy="300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校园卡管理</a:t>
              </a:r>
            </a:p>
          </p:txBody>
        </p:sp>
        <p:sp>
          <p:nvSpPr>
            <p:cNvPr id="29709" name="文本框 37"/>
            <p:cNvSpPr txBox="1">
              <a:spLocks noChangeArrowheads="1"/>
            </p:cNvSpPr>
            <p:nvPr/>
          </p:nvSpPr>
          <p:spPr bwMode="auto">
            <a:xfrm>
              <a:off x="4846079" y="2064064"/>
              <a:ext cx="1568516" cy="646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校园卡挂失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校园卡支付设置。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校园卡暂停使用。</a:t>
              </a: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8766911" y="1907732"/>
            <a:ext cx="2736831" cy="3638640"/>
            <a:chOff x="6815997" y="1463280"/>
            <a:chExt cx="1862027" cy="2240286"/>
          </a:xfrm>
        </p:grpSpPr>
        <p:grpSp>
          <p:nvGrpSpPr>
            <p:cNvPr id="29702" name="组合 21"/>
            <p:cNvGrpSpPr/>
            <p:nvPr/>
          </p:nvGrpSpPr>
          <p:grpSpPr bwMode="auto">
            <a:xfrm>
              <a:off x="6815997" y="1463280"/>
              <a:ext cx="1862027" cy="2240286"/>
              <a:chOff x="1827008" y="2120901"/>
              <a:chExt cx="2298700" cy="276566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827008" y="2594752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170">
                  <a:defRPr/>
                </a:pPr>
                <a:endParaRPr lang="zh-CN" altLang="en-US" sz="1600">
                  <a:solidFill>
                    <a:prstClr val="white"/>
                  </a:solidFill>
                  <a:latin typeface="Arial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703" name="文本框 32"/>
            <p:cNvSpPr txBox="1">
              <a:spLocks noChangeArrowheads="1"/>
            </p:cNvSpPr>
            <p:nvPr/>
          </p:nvSpPr>
          <p:spPr bwMode="auto">
            <a:xfrm>
              <a:off x="7121082" y="1484039"/>
              <a:ext cx="1251857" cy="246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defTabSz="121917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个人信息</a:t>
              </a:r>
            </a:p>
          </p:txBody>
        </p:sp>
        <p:sp>
          <p:nvSpPr>
            <p:cNvPr id="29704" name="文本框 38"/>
            <p:cNvSpPr txBox="1">
              <a:spLocks noChangeArrowheads="1"/>
            </p:cNvSpPr>
            <p:nvPr/>
          </p:nvSpPr>
          <p:spPr bwMode="auto">
            <a:xfrm>
              <a:off x="6962752" y="2064064"/>
              <a:ext cx="1568516" cy="65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1.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校内公告通知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2.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应用消息通知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  <a:p>
              <a:pPr defTabSz="1219170">
                <a:lnSpc>
                  <a:spcPct val="120000"/>
                </a:lnSpc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3.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</a:rPr>
                <a:t>个人信息编辑</a:t>
              </a: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912041" y="284187"/>
            <a:ext cx="1432954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744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341235" y="105746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客户端功能结构图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16D4ED-9DC8-6944-80D3-7FB42CA4C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24" y="1580687"/>
            <a:ext cx="7580670" cy="52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54616"/>
      </p:ext>
    </p:extLst>
  </p:cSld>
  <p:clrMapOvr>
    <a:masterClrMapping/>
  </p:clrMapOvr>
  <p:transition spd="med" advTm="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665700" y="98372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用户登录功能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27469-D2D7-1745-AA2D-4B850EB7F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61" y="2044700"/>
            <a:ext cx="2163062" cy="4681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BFCE63-3E15-B844-97CA-62C06611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96" y="2044699"/>
            <a:ext cx="2163064" cy="46814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40175C-F4D1-C448-A24E-61F6C0E6E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33" y="2044699"/>
            <a:ext cx="2163063" cy="46814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628EFC-30C7-734D-9576-1AB33C84F9DD}"/>
              </a:ext>
            </a:extLst>
          </p:cNvPr>
          <p:cNvSpPr txBox="1"/>
          <p:nvPr/>
        </p:nvSpPr>
        <p:spPr>
          <a:xfrm>
            <a:off x="1558262" y="16753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中央账户登录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D120F2-E99A-CB48-A337-583A3D748352}"/>
              </a:ext>
            </a:extLst>
          </p:cNvPr>
          <p:cNvSpPr txBox="1"/>
          <p:nvPr/>
        </p:nvSpPr>
        <p:spPr>
          <a:xfrm>
            <a:off x="4720864" y="16753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访客验证登录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451BD7-7160-9C48-946D-59B60157EB70}"/>
              </a:ext>
            </a:extLst>
          </p:cNvPr>
          <p:cNvSpPr txBox="1"/>
          <p:nvPr/>
        </p:nvSpPr>
        <p:spPr>
          <a:xfrm>
            <a:off x="7883466" y="172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登录成功首页</a:t>
            </a:r>
          </a:p>
        </p:txBody>
      </p:sp>
    </p:spTree>
    <p:extLst>
      <p:ext uri="{BB962C8B-B14F-4D97-AF65-F5344CB8AC3E}">
        <p14:creationId xmlns:p14="http://schemas.microsoft.com/office/powerpoint/2010/main" val="2980853824"/>
      </p:ext>
    </p:ext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531735" y="8765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莞工支付功能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F8561-D1D3-6548-95CD-4E73B734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8" y="2043372"/>
            <a:ext cx="2087695" cy="4518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CB04EF-85B5-F74D-907E-1EFE0BE09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01" y="2043372"/>
            <a:ext cx="2026139" cy="4385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65EAD4-6CEC-5944-AA88-74E3000A1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48" y="2051622"/>
            <a:ext cx="2026140" cy="4385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001B2F-7E5E-1747-8C49-8CB71AD3C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05" y="2051622"/>
            <a:ext cx="2001014" cy="43306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0A778C-F459-A64E-9875-4961DDCCD918}"/>
              </a:ext>
            </a:extLst>
          </p:cNvPr>
          <p:cNvSpPr txBox="1"/>
          <p:nvPr/>
        </p:nvSpPr>
        <p:spPr>
          <a:xfrm>
            <a:off x="1609571" y="1530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付款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9832E-B48C-E241-ABA8-4F16C8E4FBF9}"/>
              </a:ext>
            </a:extLst>
          </p:cNvPr>
          <p:cNvSpPr txBox="1"/>
          <p:nvPr/>
        </p:nvSpPr>
        <p:spPr>
          <a:xfrm>
            <a:off x="4146992" y="15304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充值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411388-C5AD-D443-A1D3-A913C809A2D1}"/>
              </a:ext>
            </a:extLst>
          </p:cNvPr>
          <p:cNvSpPr txBox="1"/>
          <p:nvPr/>
        </p:nvSpPr>
        <p:spPr>
          <a:xfrm>
            <a:off x="6684413" y="15368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E97C77-27FC-3444-A453-DA0D53DA8126}"/>
              </a:ext>
            </a:extLst>
          </p:cNvPr>
          <p:cNvSpPr txBox="1"/>
          <p:nvPr/>
        </p:nvSpPr>
        <p:spPr>
          <a:xfrm>
            <a:off x="9023839" y="1530405"/>
            <a:ext cx="6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37068960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客户端功能实现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B045F8-720F-3F4B-A47F-605DBA880211}"/>
              </a:ext>
            </a:extLst>
          </p:cNvPr>
          <p:cNvSpPr txBox="1"/>
          <p:nvPr/>
        </p:nvSpPr>
        <p:spPr>
          <a:xfrm>
            <a:off x="4665700" y="98372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个人信息管理功能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628EFC-30C7-734D-9576-1AB33C84F9DD}"/>
              </a:ext>
            </a:extLst>
          </p:cNvPr>
          <p:cNvSpPr txBox="1"/>
          <p:nvPr/>
        </p:nvSpPr>
        <p:spPr>
          <a:xfrm>
            <a:off x="1558261" y="17261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个人信息整理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D120F2-E99A-CB48-A337-583A3D748352}"/>
              </a:ext>
            </a:extLst>
          </p:cNvPr>
          <p:cNvSpPr txBox="1"/>
          <p:nvPr/>
        </p:nvSpPr>
        <p:spPr>
          <a:xfrm>
            <a:off x="5102964" y="1726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校园通知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451BD7-7160-9C48-946D-59B60157EB70}"/>
              </a:ext>
            </a:extLst>
          </p:cNvPr>
          <p:cNvSpPr txBox="1"/>
          <p:nvPr/>
        </p:nvSpPr>
        <p:spPr>
          <a:xfrm>
            <a:off x="8100388" y="17261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应用消息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91BD7-453C-C64A-81D1-3D577192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7" y="2233266"/>
            <a:ext cx="2064313" cy="4467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D01201-256D-F642-9718-2C390E1C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60" y="2132055"/>
            <a:ext cx="2111079" cy="4568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9FCF10-1056-5646-8A1D-728D1568B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24" y="2132055"/>
            <a:ext cx="2115876" cy="45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178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>
          <a:xfrm>
            <a:off x="912040" y="284187"/>
            <a:ext cx="1831159" cy="555724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zh-CN" altLang="en-US" sz="2133" dirty="0">
                <a:solidFill>
                  <a:prstClr val="black"/>
                </a:solidFill>
                <a:latin typeface="Arial Black"/>
                <a:ea typeface="微软雅黑" panose="020B0503020204020204" pitchFamily="34" charset="-122"/>
              </a:rPr>
              <a:t>测试及结果分析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77E1F-8D4E-0D4B-8F10-2DF94FCB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8" y="284187"/>
            <a:ext cx="592394" cy="5923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C8258F9-7BDE-1B4F-80C6-5A821E4BC74A}"/>
              </a:ext>
            </a:extLst>
          </p:cNvPr>
          <p:cNvSpPr txBox="1"/>
          <p:nvPr/>
        </p:nvSpPr>
        <p:spPr>
          <a:xfrm>
            <a:off x="4864100" y="8765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登录用例测试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D5E003-E5D3-0F4E-A57E-67DB88EC8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1245913"/>
            <a:ext cx="6965950" cy="352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A6F2FD9-2338-AC4C-B40A-A251350D56C5}"/>
              </a:ext>
            </a:extLst>
          </p:cNvPr>
          <p:cNvSpPr txBox="1"/>
          <p:nvPr/>
        </p:nvSpPr>
        <p:spPr>
          <a:xfrm>
            <a:off x="1827619" y="4993107"/>
            <a:ext cx="8801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结果分析：</a:t>
            </a:r>
            <a:endParaRPr kumimoji="1" lang="en-US" altLang="zh-CN" sz="2400" dirty="0"/>
          </a:p>
          <a:p>
            <a:r>
              <a:rPr kumimoji="1" lang="zh-CN" altLang="en-US" dirty="0"/>
              <a:t>       在对本客户端的所有功能进行测试后发现，测试效果与预期效果基本吻合，所有功能达到预期目的。在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布局方面：</a:t>
            </a:r>
            <a:r>
              <a:rPr kumimoji="1" lang="en-US" altLang="zh-CN" dirty="0"/>
              <a:t>UI</a:t>
            </a:r>
            <a:r>
              <a:rPr kumimoji="1" lang="zh-CN" altLang="en-US" dirty="0"/>
              <a:t>界面布局安排合理，用户可以便捷操作。在性能测试方面：在测试过程中，无论是下拉加载刷新数据，还是下滑加载列表，都未曾出现</a:t>
            </a:r>
            <a:r>
              <a:rPr kumimoji="1" lang="en-US" altLang="zh-CN" dirty="0"/>
              <a:t>UI</a:t>
            </a:r>
            <a:r>
              <a:rPr kumimoji="1" lang="zh-CN" altLang="en-US" dirty="0"/>
              <a:t>卡顿现象。</a:t>
            </a:r>
          </a:p>
        </p:txBody>
      </p:sp>
    </p:spTree>
    <p:extLst>
      <p:ext uri="{BB962C8B-B14F-4D97-AF65-F5344CB8AC3E}">
        <p14:creationId xmlns:p14="http://schemas.microsoft.com/office/powerpoint/2010/main" val="390840347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雨家 https://xnwe.taobao.com/">
  <a:themeElements>
    <a:clrScheme name="自定义 6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891A7"/>
      </a:accent1>
      <a:accent2>
        <a:srgbClr val="3891A7"/>
      </a:accent2>
      <a:accent3>
        <a:srgbClr val="3891A7"/>
      </a:accent3>
      <a:accent4>
        <a:srgbClr val="3891A7"/>
      </a:accent4>
      <a:accent5>
        <a:srgbClr val="3891A7"/>
      </a:accent5>
      <a:accent6>
        <a:srgbClr val="3891A7"/>
      </a:accent6>
      <a:hlink>
        <a:srgbClr val="3891A7"/>
      </a:hlink>
      <a:folHlink>
        <a:srgbClr val="3891A7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898</Words>
  <Application>Microsoft Macintosh PowerPoint</Application>
  <PresentationFormat>宽屏</PresentationFormat>
  <Paragraphs>89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等线</vt:lpstr>
      <vt:lpstr>等线 Light</vt:lpstr>
      <vt:lpstr>黑体</vt:lpstr>
      <vt:lpstr>宋体</vt:lpstr>
      <vt:lpstr>微软雅黑</vt:lpstr>
      <vt:lpstr>Arial</vt:lpstr>
      <vt:lpstr>Arial Black</vt:lpstr>
      <vt:lpstr>Calibri</vt:lpstr>
      <vt:lpstr>Impact</vt:lpstr>
      <vt:lpstr>Stencil</vt:lpstr>
      <vt:lpstr>Office 主题​​</vt:lpstr>
      <vt:lpstr>夏雨家 https://xnwe.taobao.com/</vt:lpstr>
      <vt:lpstr>PowerPoint 演示文稿</vt:lpstr>
      <vt:lpstr>PowerPoint 演示文稿</vt:lpstr>
      <vt:lpstr>研究背景以及目标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yozo</dc:creator>
  <cp:lastModifiedBy>林 添</cp:lastModifiedBy>
  <cp:revision>17</cp:revision>
  <dcterms:created xsi:type="dcterms:W3CDTF">2019-06-24T03:09:25Z</dcterms:created>
  <dcterms:modified xsi:type="dcterms:W3CDTF">2020-05-04T06:14:19Z</dcterms:modified>
</cp:coreProperties>
</file>